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1269" r:id="rId2"/>
    <p:sldId id="1275" r:id="rId3"/>
    <p:sldId id="342" r:id="rId4"/>
    <p:sldId id="1252" r:id="rId5"/>
    <p:sldId id="1272" r:id="rId6"/>
    <p:sldId id="363" r:id="rId7"/>
    <p:sldId id="1274" r:id="rId8"/>
    <p:sldId id="282" r:id="rId9"/>
    <p:sldId id="397" r:id="rId10"/>
    <p:sldId id="1227" r:id="rId11"/>
    <p:sldId id="1276" r:id="rId12"/>
    <p:sldId id="1243" r:id="rId13"/>
    <p:sldId id="1244" r:id="rId14"/>
    <p:sldId id="1259" r:id="rId15"/>
    <p:sldId id="354" r:id="rId16"/>
    <p:sldId id="1258" r:id="rId17"/>
    <p:sldId id="1260" r:id="rId18"/>
    <p:sldId id="386" r:id="rId19"/>
    <p:sldId id="382" r:id="rId20"/>
    <p:sldId id="1240" r:id="rId21"/>
    <p:sldId id="1241" r:id="rId22"/>
    <p:sldId id="330" r:id="rId23"/>
    <p:sldId id="346" r:id="rId24"/>
    <p:sldId id="347" r:id="rId25"/>
    <p:sldId id="348" r:id="rId26"/>
    <p:sldId id="297" r:id="rId27"/>
    <p:sldId id="340" r:id="rId28"/>
    <p:sldId id="341" r:id="rId29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25" autoAdjust="0"/>
    <p:restoredTop sz="90895"/>
  </p:normalViewPr>
  <p:slideViewPr>
    <p:cSldViewPr>
      <p:cViewPr varScale="1">
        <p:scale>
          <a:sx n="296" d="100"/>
          <a:sy n="296" d="100"/>
        </p:scale>
        <p:origin x="2808" y="176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22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75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dirty="0"/>
              <a:t>Predictive Error-Driven Learning in the Brain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3781425"/>
            <a:ext cx="7054850" cy="2436815"/>
          </a:xfrm>
        </p:spPr>
        <p:txBody>
          <a:bodyPr/>
          <a:lstStyle/>
          <a:p>
            <a:r>
              <a:rPr lang="en-US" dirty="0"/>
              <a:t>Randall C. O’Reilly</a:t>
            </a:r>
          </a:p>
          <a:p>
            <a:r>
              <a:rPr lang="en-US" dirty="0"/>
              <a:t>University of California Davis</a:t>
            </a:r>
          </a:p>
          <a:p>
            <a:r>
              <a:rPr lang="en-US" dirty="0" err="1"/>
              <a:t>eCortex</a:t>
            </a:r>
            <a:r>
              <a:rPr lang="en-US" dirty="0"/>
              <a:t>, </a:t>
            </a:r>
            <a:r>
              <a:rPr lang="en-US" dirty="0" err="1"/>
              <a:t>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70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/>
              <a:t>Deep Predictive Learning</a:t>
            </a:r>
            <a:endParaRPr lang="en-US" sz="24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11F88C-2B07-E548-9120-4C294BDE2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020" y="1114424"/>
            <a:ext cx="8264410" cy="6166661"/>
          </a:xfrm>
        </p:spPr>
      </p:pic>
    </p:spTree>
    <p:extLst>
      <p:ext uri="{BB962C8B-B14F-4D97-AF65-F5344CB8AC3E}">
        <p14:creationId xmlns:p14="http://schemas.microsoft.com/office/powerpoint/2010/main" val="4087094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B9C43-2FA8-9A48-A8A3-46B8C17F6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Difference Error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6F3776-88C4-EB4D-A7F5-C0514139D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017" y="1495425"/>
            <a:ext cx="7983416" cy="5765800"/>
          </a:xfrm>
        </p:spPr>
      </p:pic>
    </p:spTree>
    <p:extLst>
      <p:ext uri="{BB962C8B-B14F-4D97-AF65-F5344CB8AC3E}">
        <p14:creationId xmlns:p14="http://schemas.microsoft.com/office/powerpoint/2010/main" val="3958707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4CB762CD-F55D-2140-94BA-6CDBEFB92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810" y="442912"/>
            <a:ext cx="6875715" cy="66770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C81C5AF-02E8-1F46-A980-7DF4BC1DF07A}"/>
              </a:ext>
            </a:extLst>
          </p:cNvPr>
          <p:cNvSpPr txBox="1"/>
          <p:nvPr/>
        </p:nvSpPr>
        <p:spPr>
          <a:xfrm>
            <a:off x="7629525" y="1114425"/>
            <a:ext cx="21336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discovered</a:t>
            </a:r>
          </a:p>
          <a:p>
            <a:r>
              <a:rPr lang="en-US" dirty="0"/>
              <a:t>Shape categories!</a:t>
            </a:r>
          </a:p>
        </p:txBody>
      </p:sp>
    </p:spTree>
    <p:extLst>
      <p:ext uri="{BB962C8B-B14F-4D97-AF65-F5344CB8AC3E}">
        <p14:creationId xmlns:p14="http://schemas.microsoft.com/office/powerpoint/2010/main" val="2099782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E513-EF73-144B-B546-8E440F0A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Monkeys:</a:t>
            </a:r>
            <a:br>
              <a:rPr lang="en-US" dirty="0"/>
            </a:br>
            <a:r>
              <a:rPr lang="en-US" dirty="0"/>
              <a:t>Categories Emerge in Higher Layers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CF4A32-4906-B44E-BD4A-159C06EBB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0725" y="1724024"/>
            <a:ext cx="6629400" cy="5359281"/>
          </a:xfrm>
        </p:spPr>
      </p:pic>
    </p:spTree>
    <p:extLst>
      <p:ext uri="{BB962C8B-B14F-4D97-AF65-F5344CB8AC3E}">
        <p14:creationId xmlns:p14="http://schemas.microsoft.com/office/powerpoint/2010/main" val="1851100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7385-695D-384A-94B7-9B336061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not in V1;</a:t>
            </a:r>
            <a:br>
              <a:rPr lang="en-US" dirty="0"/>
            </a:br>
            <a:r>
              <a:rPr lang="en-US" dirty="0"/>
              <a:t>Emerge in IT Obj Rec Pathway</a:t>
            </a:r>
          </a:p>
        </p:txBody>
      </p:sp>
      <p:pic>
        <p:nvPicPr>
          <p:cNvPr id="5" name="Content Placeholder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5E28FAF-A9D1-1F4E-886E-A06430B47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25" y="2028825"/>
            <a:ext cx="4419600" cy="4276372"/>
          </a:xfrm>
          <a:solidFill>
            <a:schemeClr val="bg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B522674-654E-6A4D-ABCA-7329F923F4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215" t="48568" r="34805" b="2268"/>
          <a:stretch/>
        </p:blipFill>
        <p:spPr>
          <a:xfrm>
            <a:off x="5287558" y="2028825"/>
            <a:ext cx="409456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43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200025"/>
            <a:ext cx="6915432" cy="6934200"/>
          </a:xfrm>
        </p:spPr>
      </p:pic>
      <p:sp>
        <p:nvSpPr>
          <p:cNvPr id="5" name="TextBox 4"/>
          <p:cNvSpPr txBox="1"/>
          <p:nvPr/>
        </p:nvSpPr>
        <p:spPr>
          <a:xfrm>
            <a:off x="7477125" y="276225"/>
            <a:ext cx="2362200" cy="5560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Neonate has direct shortcut connections from LGN to </a:t>
            </a:r>
            <a:r>
              <a:rPr lang="en-US" dirty="0" err="1"/>
              <a:t>Pim</a:t>
            </a:r>
            <a:r>
              <a:rPr lang="en-US" dirty="0"/>
              <a:t> = </a:t>
            </a:r>
            <a:r>
              <a:rPr lang="en-US" dirty="0" err="1"/>
              <a:t>Pulvinar</a:t>
            </a:r>
            <a:r>
              <a:rPr lang="en-US" dirty="0"/>
              <a:t> which then trains area MT as key input to the “where” visual pathway</a:t>
            </a:r>
          </a:p>
          <a:p>
            <a:endParaRPr lang="en-US" dirty="0"/>
          </a:p>
          <a:p>
            <a:r>
              <a:rPr lang="en-US" dirty="0"/>
              <a:t>Adult loses this retinal shortcut, has more cortical (V1, </a:t>
            </a:r>
            <a:r>
              <a:rPr lang="en-US" dirty="0" err="1"/>
              <a:t>etc</a:t>
            </a:r>
            <a:r>
              <a:rPr lang="en-US" dirty="0"/>
              <a:t>) drive.</a:t>
            </a:r>
          </a:p>
          <a:p>
            <a:endParaRPr lang="en-US" dirty="0"/>
          </a:p>
          <a:p>
            <a:r>
              <a:rPr lang="en-US" dirty="0"/>
              <a:t>This shortcut is </a:t>
            </a:r>
            <a:r>
              <a:rPr lang="en-US" i="1" dirty="0"/>
              <a:t>essential</a:t>
            </a:r>
            <a:r>
              <a:rPr lang="en-US" dirty="0"/>
              <a:t> for our model to learn high-level spatial representations </a:t>
            </a:r>
            <a:r>
              <a:rPr lang="en-US" i="1" dirty="0"/>
              <a:t>first</a:t>
            </a:r>
            <a:r>
              <a:rPr lang="en-US" dirty="0"/>
              <a:t>, to enable effective visual predictions.</a:t>
            </a:r>
          </a:p>
        </p:txBody>
      </p:sp>
    </p:spTree>
    <p:extLst>
      <p:ext uri="{BB962C8B-B14F-4D97-AF65-F5344CB8AC3E}">
        <p14:creationId xmlns:p14="http://schemas.microsoft.com/office/powerpoint/2010/main" val="3555325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0DCFE-76EA-9449-AE4B-1B679DFA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Humans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70C26C-21C0-2445-8CF6-292AC304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97" y="2206625"/>
            <a:ext cx="8777288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726F03-C3EF-0443-BF22-D0723FF631B7}"/>
              </a:ext>
            </a:extLst>
          </p:cNvPr>
          <p:cNvSpPr txBox="1"/>
          <p:nvPr/>
        </p:nvSpPr>
        <p:spPr>
          <a:xfrm>
            <a:off x="1265241" y="4391025"/>
            <a:ext cx="7543800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pair is more similar in terms of </a:t>
            </a:r>
            <a:r>
              <a:rPr lang="en-US" sz="2400" i="1" dirty="0"/>
              <a:t>overall shape?</a:t>
            </a:r>
          </a:p>
        </p:txBody>
      </p:sp>
    </p:spTree>
    <p:extLst>
      <p:ext uri="{BB962C8B-B14F-4D97-AF65-F5344CB8AC3E}">
        <p14:creationId xmlns:p14="http://schemas.microsoft.com/office/powerpoint/2010/main" val="3281938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4CB762CD-F55D-2140-94BA-6CDBEFB92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25" y="1730351"/>
            <a:ext cx="4038600" cy="3921894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FC58ED-9C9B-6844-AD6B-F527AFC2FF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7" y="2038468"/>
            <a:ext cx="3810000" cy="36137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E7C9C2-6E2A-6C48-857C-4ABFFC8BDB11}"/>
              </a:ext>
            </a:extLst>
          </p:cNvPr>
          <p:cNvSpPr txBox="1"/>
          <p:nvPr/>
        </p:nvSpPr>
        <p:spPr>
          <a:xfrm>
            <a:off x="2371725" y="1175134"/>
            <a:ext cx="1300356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8DFEE-1A48-B643-AC6D-69189F069B3B}"/>
              </a:ext>
            </a:extLst>
          </p:cNvPr>
          <p:cNvSpPr txBox="1"/>
          <p:nvPr/>
        </p:nvSpPr>
        <p:spPr>
          <a:xfrm>
            <a:off x="6405371" y="1175133"/>
            <a:ext cx="1460656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2014489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Predictive Remapping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5" y="1354523"/>
            <a:ext cx="5458692" cy="28841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17" y="4238403"/>
            <a:ext cx="5486400" cy="3093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9469" y="1495425"/>
            <a:ext cx="3084516" cy="451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Duhamel et al. (1992):</a:t>
            </a:r>
          </a:p>
          <a:p>
            <a:endParaRPr lang="en-US" dirty="0"/>
          </a:p>
          <a:p>
            <a:r>
              <a:rPr lang="en-US" dirty="0"/>
              <a:t>LIP neurons anticipate effect of saccade, start firing for new location before fixation lands (even before saccade)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</a:t>
            </a:r>
          </a:p>
          <a:p>
            <a:endParaRPr lang="en-US" dirty="0"/>
          </a:p>
          <a:p>
            <a:r>
              <a:rPr lang="en-US" dirty="0" err="1"/>
              <a:t>LIPd</a:t>
            </a:r>
            <a:r>
              <a:rPr lang="en-US" dirty="0"/>
              <a:t> remaps first at high, abstract level, drives top-down remapping in lower areas </a:t>
            </a:r>
            <a:r>
              <a:rPr lang="mr-IN" dirty="0"/>
              <a:t>–</a:t>
            </a:r>
            <a:r>
              <a:rPr lang="en-US" dirty="0"/>
              <a:t> consistent with Cavanagh et al. (2010)</a:t>
            </a:r>
          </a:p>
        </p:txBody>
      </p:sp>
    </p:spTree>
    <p:extLst>
      <p:ext uri="{BB962C8B-B14F-4D97-AF65-F5344CB8AC3E}">
        <p14:creationId xmlns:p14="http://schemas.microsoft.com/office/powerpoint/2010/main" val="924593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764549"/>
          </a:xfrm>
        </p:spPr>
        <p:txBody>
          <a:bodyPr/>
          <a:lstStyle/>
          <a:p>
            <a:r>
              <a:rPr lang="en-US" dirty="0"/>
              <a:t>Key Biological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981" y="1184720"/>
            <a:ext cx="9067799" cy="498951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Strong, synchronized, low-frequency modulation of cortex (at the alpha frequency).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Specificity of alpha modulation to deep layers &amp; thalamus, not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Nature of deep-layer connectivity to </a:t>
            </a:r>
            <a:r>
              <a:rPr lang="en-US" sz="1800" dirty="0" err="1"/>
              <a:t>pulvinar</a:t>
            </a:r>
            <a:r>
              <a:rPr lang="en-US" sz="1800" dirty="0"/>
              <a:t>: numerous, weaker, plastic pathway (for generating a prediction) </a:t>
            </a:r>
            <a:r>
              <a:rPr lang="en-US" sz="1800" i="1" dirty="0"/>
              <a:t>and</a:t>
            </a:r>
            <a:r>
              <a:rPr lang="en-US" sz="1800" dirty="0"/>
              <a:t> sparse, strong, fixed pathway (for ground truth target).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Synchronization of this strong pathway input with the alpha cycle.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Broad connectivity of </a:t>
            </a:r>
            <a:r>
              <a:rPr lang="en-US" sz="1800" dirty="0" err="1"/>
              <a:t>pulvinar</a:t>
            </a:r>
            <a:r>
              <a:rPr lang="en-US" sz="1800" dirty="0"/>
              <a:t> with different visual pathways (afferent and efferent).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Lack of direct bottom-up superficial projections into the deep layers (would short-circuit prediction), but presence of these projections top-down (beneficial).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Bidirectional (top-down and bottom-up) connectivity between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Early development of the </a:t>
            </a:r>
            <a:r>
              <a:rPr lang="en-US" sz="1800" i="1" dirty="0"/>
              <a:t>Where</a:t>
            </a:r>
            <a:r>
              <a:rPr lang="en-US" sz="1800" dirty="0"/>
              <a:t> (MT, LIP) pathway.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Organization into three separable (yet highly interconnected) visual pathways, particularly a third putative </a:t>
            </a:r>
            <a:r>
              <a:rPr lang="en-US" sz="1800" i="1" dirty="0"/>
              <a:t>What*Where</a:t>
            </a:r>
            <a:r>
              <a:rPr lang="en-US" sz="1800" dirty="0"/>
              <a:t> integration pathway.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 bwMode="auto">
          <a:xfrm>
            <a:off x="283281" y="5166301"/>
            <a:ext cx="4800599" cy="22529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228" y="6207032"/>
            <a:ext cx="4749696" cy="121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2964" y="5229225"/>
            <a:ext cx="4572000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(Buffalo et al., 2011; van </a:t>
            </a:r>
            <a:r>
              <a:rPr lang="en-US" dirty="0" err="1"/>
              <a:t>Kerkoerle</a:t>
            </a:r>
            <a:r>
              <a:rPr lang="en-US" dirty="0"/>
              <a:t> et al., 2014; Shipp, 2003; </a:t>
            </a:r>
            <a:r>
              <a:rPr lang="en-US" dirty="0" err="1"/>
              <a:t>VanRullen</a:t>
            </a:r>
            <a:r>
              <a:rPr lang="en-US" dirty="0"/>
              <a:t> &amp; Koch, 2003; </a:t>
            </a:r>
            <a:r>
              <a:rPr lang="en-US" dirty="0" err="1"/>
              <a:t>Luczak</a:t>
            </a:r>
            <a:r>
              <a:rPr lang="en-US" dirty="0"/>
              <a:t> et al., 2013..)</a:t>
            </a:r>
          </a:p>
        </p:txBody>
      </p:sp>
    </p:spTree>
    <p:extLst>
      <p:ext uri="{BB962C8B-B14F-4D97-AF65-F5344CB8AC3E}">
        <p14:creationId xmlns:p14="http://schemas.microsoft.com/office/powerpoint/2010/main" val="768726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04B0-DE81-7F43-9E20-B0BAF5402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213C9-1FE0-7A40-925E-2F990E602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Biological mechanism for predictive learning: statistical learning,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Dorsal pathway learns first, soaks up spatial errors, leaving object-based residuals</a:t>
            </a:r>
          </a:p>
          <a:p>
            <a:r>
              <a:rPr lang="en-US" dirty="0"/>
              <a:t>Same circuits used for attention</a:t>
            </a:r>
          </a:p>
        </p:txBody>
      </p:sp>
    </p:spTree>
    <p:extLst>
      <p:ext uri="{BB962C8B-B14F-4D97-AF65-F5344CB8AC3E}">
        <p14:creationId xmlns:p14="http://schemas.microsoft.com/office/powerpoint/2010/main" val="776419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34E41-F764-3244-818B-C917061C4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49647-4478-3F45-8224-B8854F119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Peculiar features of connectivity between cortex and thalamus support form of predictive learning (many diffs from </a:t>
            </a:r>
            <a:r>
              <a:rPr lang="en-US" sz="2400" dirty="0" err="1"/>
              <a:t>Friston</a:t>
            </a:r>
            <a:r>
              <a:rPr lang="en-US" sz="2400" dirty="0"/>
              <a:t>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r>
              <a:rPr lang="en-US" sz="2400" dirty="0"/>
              <a:t>Computational model shows that predictive learning from raw visual “movies” self-organizes abstract categorical object representations (based on </a:t>
            </a:r>
            <a:r>
              <a:rPr lang="en-US" sz="2400" i="1" dirty="0"/>
              <a:t>shape</a:t>
            </a:r>
            <a:r>
              <a:rPr lang="en-US" sz="2400" dirty="0"/>
              <a:t>, not texture!)</a:t>
            </a:r>
          </a:p>
          <a:p>
            <a:pPr marL="107916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6460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46D7-CBDF-2748-BEE5-4C6C6889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Diffs From </a:t>
            </a:r>
            <a:r>
              <a:rPr lang="en-US" dirty="0" err="1"/>
              <a:t>Friston</a:t>
            </a:r>
            <a:r>
              <a:rPr lang="en-US" dirty="0"/>
              <a:t> /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BFAF4-5B08-D643-8ED8-337E80F7C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err="1"/>
              <a:t>Friston</a:t>
            </a:r>
            <a:r>
              <a:rPr lang="en-US" dirty="0"/>
              <a:t> et al: errors go up, predictions come down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Us: </a:t>
            </a:r>
            <a:r>
              <a:rPr lang="en-US" i="1" dirty="0"/>
              <a:t>full</a:t>
            </a:r>
            <a:r>
              <a:rPr lang="en-US" dirty="0"/>
              <a:t> activation goes up &amp; down, predictions go to pulvinar, </a:t>
            </a:r>
            <a:r>
              <a:rPr lang="en-US" i="1" dirty="0"/>
              <a:t>errors are temporal differences.</a:t>
            </a:r>
          </a:p>
          <a:p>
            <a:pPr marL="107916" indent="0">
              <a:buNone/>
            </a:pPr>
            <a:endParaRPr lang="en-US" i="1" dirty="0"/>
          </a:p>
          <a:p>
            <a:pPr marL="107916" indent="0">
              <a:buNone/>
            </a:pPr>
            <a:r>
              <a:rPr lang="en-US" i="1" dirty="0"/>
              <a:t>Both</a:t>
            </a:r>
            <a:r>
              <a:rPr lang="en-US" dirty="0"/>
              <a:t> models account for increased activity for unexpected outcomes.</a:t>
            </a:r>
            <a:endParaRPr lang="en-US" i="1" dirty="0"/>
          </a:p>
          <a:p>
            <a:pPr marL="107916" indent="0">
              <a:buNone/>
            </a:pPr>
            <a:endParaRPr lang="en-US" i="1" dirty="0"/>
          </a:p>
          <a:p>
            <a:pPr marL="107916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22914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Will Chapman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Kai 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Ananta Nair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John </a:t>
            </a:r>
            <a:r>
              <a:rPr lang="en-US" sz="2200" dirty="0" err="1"/>
              <a:t>Rohrlich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Jake </a:t>
            </a:r>
            <a:r>
              <a:rPr lang="en-US" sz="2200" dirty="0" err="1"/>
              <a:t>Russin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Dean </a:t>
            </a:r>
            <a:r>
              <a:rPr lang="en-US" sz="2200" dirty="0" err="1"/>
              <a:t>Wyatte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Maryam </a:t>
            </a:r>
            <a:r>
              <a:rPr lang="en-US" sz="2200" dirty="0" err="1"/>
              <a:t>Zolfaghar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06683" y="4391025"/>
            <a:ext cx="4286448" cy="19346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 &amp; McKenna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8933473-BB75-2642-8168-8D93DB484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6683" y="1643288"/>
            <a:ext cx="3886200" cy="26227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1586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 algn="ctr">
              <a:lnSpc>
                <a:spcPct val="80000"/>
              </a:lnSpc>
              <a:spcAft>
                <a:spcPts val="764"/>
              </a:spcAft>
              <a:buFont typeface="Wingdings" pitchFamily="-111" charset="2"/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kern="0" dirty="0"/>
              <a:t>Collaborators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Jonathan Cohen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Alex Petrov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Christian </a:t>
            </a:r>
            <a:r>
              <a:rPr lang="en-US" sz="2200" kern="0" dirty="0" err="1"/>
              <a:t>Lebiere</a:t>
            </a:r>
            <a:endParaRPr lang="en-US" sz="2200" kern="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Tim Curran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David Sheinberg</a:t>
            </a:r>
          </a:p>
        </p:txBody>
      </p:sp>
    </p:spTree>
    <p:extLst>
      <p:ext uri="{BB962C8B-B14F-4D97-AF65-F5344CB8AC3E}">
        <p14:creationId xmlns:p14="http://schemas.microsoft.com/office/powerpoint/2010/main" val="1978555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Synaptic Plasticity: XCAL Model</a:t>
            </a:r>
            <a:br>
              <a:rPr lang="en-US" dirty="0"/>
            </a:br>
            <a:r>
              <a:rPr lang="en-US" sz="3200" dirty="0"/>
              <a:t>(reduction of Urakubo et al, 2008 STDP model)</a:t>
            </a:r>
          </a:p>
        </p:txBody>
      </p:sp>
      <p:pic>
        <p:nvPicPr>
          <p:cNvPr id="4" name="Picture 3" descr="fig_urakubo_et_al_model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3728" y="1724025"/>
            <a:ext cx="6324599" cy="230442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4166" y="4086226"/>
            <a:ext cx="2450858" cy="2057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14328" y="3171825"/>
            <a:ext cx="7239000" cy="4191000"/>
            <a:chOff x="390525" y="3400425"/>
            <a:chExt cx="6019800" cy="381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90525" y="3400425"/>
              <a:ext cx="6019800" cy="381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itchFamily="-111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9125" y="3552825"/>
              <a:ext cx="5541759" cy="3505200"/>
              <a:chOff x="304800" y="1658359"/>
              <a:chExt cx="8384377" cy="5031655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625" y="2083026"/>
                <a:ext cx="2542976" cy="25363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2821" y="2072948"/>
                <a:ext cx="2542980" cy="25363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6670" y="2083026"/>
                <a:ext cx="2532893" cy="252626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142280" y="1658359"/>
                <a:ext cx="1462060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  <a:tab pos="1312754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100Hz</a:t>
                </a:r>
              </a:p>
            </p:txBody>
          </p:sp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6295504" y="1658359"/>
                <a:ext cx="1309372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20Hz</a:t>
                </a:r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3733800" y="1658359"/>
                <a:ext cx="1309373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50Hz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53021" y="5348646"/>
                <a:ext cx="1936156" cy="827146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3600" dirty="0" err="1"/>
                  <a:t>r</a:t>
                </a:r>
                <a:r>
                  <a:rPr lang="en-US" sz="3600" dirty="0"/>
                  <a:t>=.894</a:t>
                </a:r>
              </a:p>
            </p:txBody>
          </p:sp>
          <p:pic>
            <p:nvPicPr>
              <p:cNvPr id="12" name="Picture 11" descr="fig_xcal_dwt_fun_urakubo_fit.png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23153" y="4736991"/>
                <a:ext cx="2000814" cy="19530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04800" y="5410201"/>
                <a:ext cx="3896282" cy="916940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2400" dirty="0" err="1"/>
                  <a:t>dW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f(send</a:t>
                </a:r>
                <a:r>
                  <a:rPr lang="en-US" sz="2400" dirty="0"/>
                  <a:t> * </a:t>
                </a:r>
                <a:r>
                  <a:rPr lang="en-US" sz="2400" dirty="0" err="1"/>
                  <a:t>recv</a:t>
                </a:r>
                <a:r>
                  <a:rPr lang="en-US" sz="2400" dirty="0"/>
                  <a:t>) =</a:t>
                </a:r>
              </a:p>
              <a:p>
                <a:r>
                  <a:rPr lang="en-US" dirty="0"/>
                  <a:t>           (spike rate * duration)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7963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Medium Term Synaptic Activity (Error-Driven)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2105025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8425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dW</a:t>
            </a:r>
            <a:r>
              <a:rPr lang="en-US" sz="3200" dirty="0"/>
              <a:t> = Outcome – Expectation =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s</a:t>
            </a:r>
            <a:r>
              <a:rPr lang="en-US" sz="3200" dirty="0"/>
              <a:t> -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669940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Dynamic Thresholds</a:t>
            </a:r>
            <a:br>
              <a:rPr lang="en-US" dirty="0"/>
            </a:br>
            <a:r>
              <a:rPr lang="en-US" sz="2800" dirty="0"/>
              <a:t>(Lim, McKee, </a:t>
            </a:r>
            <a:r>
              <a:rPr lang="en-US" sz="2800" dirty="0" err="1"/>
              <a:t>Woloszyn</a:t>
            </a:r>
            <a:r>
              <a:rPr lang="en-US" sz="2800" dirty="0"/>
              <a:t> et al., 2015)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571625"/>
            <a:ext cx="2762757" cy="5333212"/>
          </a:xfrm>
          <a:prstGeom prst="rect">
            <a:avLst/>
          </a:prstGeom>
        </p:spPr>
      </p:pic>
      <p:pic>
        <p:nvPicPr>
          <p:cNvPr id="6" name="Picture 5" descr="fig_lim_mckee_woloszyn_et_al_15_lrn_curve_indiv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925" y="1571625"/>
            <a:ext cx="3252019" cy="2743200"/>
          </a:xfrm>
          <a:prstGeom prst="rect">
            <a:avLst/>
          </a:prstGeom>
        </p:spPr>
      </p:pic>
      <p:pic>
        <p:nvPicPr>
          <p:cNvPr id="7" name="Picture 6" descr="fig_lim_mckee_woloszyn_et_al_15_lrn_curve_theta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925" y="4314824"/>
            <a:ext cx="2514600" cy="2541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10325" y="4314825"/>
            <a:ext cx="3048000" cy="287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 = passive viewing</a:t>
            </a:r>
          </a:p>
          <a:p>
            <a:r>
              <a:rPr lang="en-US" sz="2400" dirty="0"/>
              <a:t>e = active task</a:t>
            </a:r>
          </a:p>
          <a:p>
            <a:endParaRPr lang="en-US" sz="2400" dirty="0"/>
          </a:p>
          <a:p>
            <a:r>
              <a:rPr lang="en-US" sz="2400" dirty="0"/>
              <a:t>Threshold changes dynamically on a rapid time scale, as a function of short-term activity level!</a:t>
            </a:r>
          </a:p>
        </p:txBody>
      </p:sp>
    </p:spTree>
    <p:extLst>
      <p:ext uri="{BB962C8B-B14F-4D97-AF65-F5344CB8AC3E}">
        <p14:creationId xmlns:p14="http://schemas.microsoft.com/office/powerpoint/2010/main" val="1305330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Attentional Dynamics</a:t>
            </a:r>
            <a:br>
              <a:rPr lang="en-US" dirty="0"/>
            </a:br>
            <a:r>
              <a:rPr lang="en-US" sz="2400" dirty="0"/>
              <a:t>(Reynolds &amp; </a:t>
            </a:r>
            <a:r>
              <a:rPr lang="en-US" sz="2400" dirty="0" err="1"/>
              <a:t>Heeger</a:t>
            </a:r>
            <a:r>
              <a:rPr lang="en-US" sz="2400" dirty="0"/>
              <a:t>, 2009; </a:t>
            </a:r>
            <a:r>
              <a:rPr lang="en-US" sz="2400" dirty="0" err="1"/>
              <a:t>Grossberg</a:t>
            </a:r>
            <a:r>
              <a:rPr lang="en-US" sz="2400" dirty="0"/>
              <a:t>, 1999)</a:t>
            </a:r>
          </a:p>
        </p:txBody>
      </p:sp>
      <p:pic>
        <p:nvPicPr>
          <p:cNvPr id="4" name="Content Placeholder 3" descr="fig_reynolds_heeger_09_fig1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4" r="-536"/>
          <a:stretch/>
        </p:blipFill>
        <p:spPr>
          <a:xfrm>
            <a:off x="1191971" y="1770066"/>
            <a:ext cx="7708825" cy="4989513"/>
          </a:xfrm>
        </p:spPr>
      </p:pic>
      <p:sp>
        <p:nvSpPr>
          <p:cNvPr id="5" name="TextBox 4"/>
          <p:cNvSpPr txBox="1"/>
          <p:nvPr/>
        </p:nvSpPr>
        <p:spPr>
          <a:xfrm>
            <a:off x="6257925" y="2409825"/>
            <a:ext cx="2327643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Top-down deep layer</a:t>
            </a:r>
          </a:p>
          <a:p>
            <a:r>
              <a:rPr lang="en-US" dirty="0"/>
              <a:t>Attentional drive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125" y="5838825"/>
            <a:ext cx="2378588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6 gain control</a:t>
            </a:r>
          </a:p>
          <a:p>
            <a:r>
              <a:rPr lang="en-US" dirty="0"/>
              <a:t>(Olsen, </a:t>
            </a:r>
            <a:r>
              <a:rPr lang="en-US" dirty="0" err="1"/>
              <a:t>Bortone</a:t>
            </a:r>
            <a:r>
              <a:rPr lang="en-US" dirty="0"/>
              <a:t> et al)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6525" y="3095625"/>
            <a:ext cx="190418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 to Layer 4</a:t>
            </a:r>
          </a:p>
        </p:txBody>
      </p:sp>
    </p:spTree>
    <p:extLst>
      <p:ext uri="{BB962C8B-B14F-4D97-AF65-F5344CB8AC3E}">
        <p14:creationId xmlns:p14="http://schemas.microsoft.com/office/powerpoint/2010/main" val="39539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Attentional Dynamics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4525" y="1343025"/>
            <a:ext cx="6172200" cy="5762781"/>
          </a:xfrm>
        </p:spPr>
      </p:pic>
    </p:spTree>
    <p:extLst>
      <p:ext uri="{BB962C8B-B14F-4D97-AF65-F5344CB8AC3E}">
        <p14:creationId xmlns:p14="http://schemas.microsoft.com/office/powerpoint/2010/main" val="707285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Dynamics 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7" r="-691"/>
          <a:stretch/>
        </p:blipFill>
        <p:spPr>
          <a:xfrm>
            <a:off x="238125" y="1647826"/>
            <a:ext cx="4808523" cy="4191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481" y="1563688"/>
            <a:ext cx="4409286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06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/>
              <a:t>Neuroscience: Hebbian</a:t>
            </a:r>
            <a:endParaRPr lang="en-US" sz="3086" dirty="0"/>
          </a:p>
        </p:txBody>
      </p:sp>
      <p:pic>
        <p:nvPicPr>
          <p:cNvPr id="5" name="Content Placeholder 4" descr="fig_ltp_data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124" y="1266825"/>
            <a:ext cx="4800601" cy="40299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Content Placeholder 4" descr="fig_ltpd_synapse.png">
            <a:extLst>
              <a:ext uri="{FF2B5EF4-FFF2-40B4-BE49-F238E27FC236}">
                <a16:creationId xmlns:a16="http://schemas.microsoft.com/office/drawing/2014/main" id="{50B8D1C8-2BE9-FC44-9495-99CCF9D676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0" r="-553"/>
          <a:stretch/>
        </p:blipFill>
        <p:spPr bwMode="auto">
          <a:xfrm>
            <a:off x="4886325" y="2028825"/>
            <a:ext cx="5029200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5608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6C32-3BF5-A64F-8EC0-4D1AFA1C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117600"/>
          </a:xfrm>
        </p:spPr>
        <p:txBody>
          <a:bodyPr/>
          <a:lstStyle/>
          <a:p>
            <a:r>
              <a:rPr lang="en-US" dirty="0"/>
              <a:t>Hebbian is too Dumb!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BA113-C160-DD4C-8859-F71D67388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5305425"/>
            <a:ext cx="9067799" cy="1560513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Babies exhibit some serious active, theory-like learning abilities!</a:t>
            </a:r>
          </a:p>
          <a:p>
            <a:pPr marL="107916" indent="0">
              <a:buNone/>
            </a:pPr>
            <a:r>
              <a:rPr lang="en-US" dirty="0"/>
              <a:t>Not just passive soaking up of statistics..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38ADB-5311-524A-8A00-97E63CDE5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42" y="1647825"/>
            <a:ext cx="4882106" cy="293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2F77C4-57C7-4E40-BAAF-1ED0861BB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041" y="1419225"/>
            <a:ext cx="3429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03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95" y="733425"/>
            <a:ext cx="9313334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8495" y="5991225"/>
            <a:ext cx="9313334" cy="902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Key idea: We learn by constantly generating hypotheses or predictions about </a:t>
            </a:r>
            <a:r>
              <a:rPr lang="en-US" sz="2800" i="1" dirty="0"/>
              <a:t>what will happen next!</a:t>
            </a:r>
          </a:p>
        </p:txBody>
      </p:sp>
    </p:spTree>
    <p:extLst>
      <p:ext uri="{BB962C8B-B14F-4D97-AF65-F5344CB8AC3E}">
        <p14:creationId xmlns:p14="http://schemas.microsoft.com/office/powerpoint/2010/main" val="317257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041399"/>
          </a:xfrm>
        </p:spPr>
        <p:txBody>
          <a:bodyPr/>
          <a:lstStyle/>
          <a:p>
            <a:r>
              <a:rPr lang="en-US" dirty="0"/>
              <a:t>The Predictive Bootstrap</a:t>
            </a:r>
            <a:br>
              <a:rPr lang="en-US" dirty="0"/>
            </a:br>
            <a:r>
              <a:rPr lang="en-US" sz="3200" dirty="0"/>
              <a:t>(Elman 1990; Elman, Bates, </a:t>
            </a:r>
            <a:r>
              <a:rPr lang="en-US" sz="3200" i="1" dirty="0"/>
              <a:t>et al.</a:t>
            </a:r>
            <a:r>
              <a:rPr lang="en-US" sz="3200" dirty="0"/>
              <a:t> 1996)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91125" y="1716715"/>
            <a:ext cx="3836379" cy="45387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325" y="1724025"/>
            <a:ext cx="3299847" cy="2133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1248" y="4086225"/>
            <a:ext cx="3810000" cy="292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predict words induces verb vs noun category representations in hidden layer of SRN</a:t>
            </a:r>
          </a:p>
          <a:p>
            <a:endParaRPr lang="en-US" sz="2800" dirty="0"/>
          </a:p>
          <a:p>
            <a:r>
              <a:rPr lang="en-US" sz="2800" b="1" dirty="0"/>
              <a:t>The future is </a:t>
            </a:r>
            <a:r>
              <a:rPr lang="en-US" sz="2800" b="1" i="1" dirty="0"/>
              <a:t>free</a:t>
            </a:r>
            <a:r>
              <a:rPr lang="en-US" sz="2800" b="1" dirty="0"/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24325" y="6494483"/>
            <a:ext cx="5867400" cy="49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If</a:t>
            </a:r>
            <a:r>
              <a:rPr lang="en-US" sz="2800" b="1" dirty="0"/>
              <a:t> you can predict it, you </a:t>
            </a:r>
            <a:r>
              <a:rPr lang="en-US" sz="2800" b="1" i="1" dirty="0"/>
              <a:t>know</a:t>
            </a:r>
            <a:r>
              <a:rPr lang="en-US" sz="2800" b="1" dirty="0"/>
              <a:t> it!</a:t>
            </a:r>
          </a:p>
        </p:txBody>
      </p:sp>
    </p:spTree>
    <p:extLst>
      <p:ext uri="{BB962C8B-B14F-4D97-AF65-F5344CB8AC3E}">
        <p14:creationId xmlns:p14="http://schemas.microsoft.com/office/powerpoint/2010/main" val="3730408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C924-CF84-054A-B30D-EBDDA0D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“Standard” approach</a:t>
            </a:r>
            <a:br>
              <a:rPr lang="en-US" dirty="0"/>
            </a:br>
            <a:r>
              <a:rPr lang="en-US" sz="2800" dirty="0"/>
              <a:t>(</a:t>
            </a:r>
            <a:r>
              <a:rPr lang="en-US" sz="2800" dirty="0" err="1"/>
              <a:t>Friston</a:t>
            </a:r>
            <a:r>
              <a:rPr lang="en-US" sz="2800" dirty="0"/>
              <a:t> et al)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491358-E220-724C-BEF0-798190CC4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41" y="1724025"/>
            <a:ext cx="9067800" cy="3618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779E9F-93E7-3345-B8E0-F8A4075594A4}"/>
              </a:ext>
            </a:extLst>
          </p:cNvPr>
          <p:cNvSpPr txBox="1"/>
          <p:nvPr/>
        </p:nvSpPr>
        <p:spPr>
          <a:xfrm>
            <a:off x="314325" y="5742401"/>
            <a:ext cx="9256716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Explicit error-coding neurons subtracting top-down vs. bottom up</a:t>
            </a:r>
          </a:p>
          <a:p>
            <a:endParaRPr lang="en-US" sz="2400" dirty="0"/>
          </a:p>
          <a:p>
            <a:r>
              <a:rPr lang="en-US" sz="2400" dirty="0"/>
              <a:t>But: no evidence of such cells!</a:t>
            </a:r>
          </a:p>
        </p:txBody>
      </p:sp>
    </p:spTree>
    <p:extLst>
      <p:ext uri="{BB962C8B-B14F-4D97-AF65-F5344CB8AC3E}">
        <p14:creationId xmlns:p14="http://schemas.microsoft.com/office/powerpoint/2010/main" val="1569709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Thalamocortical</a:t>
            </a:r>
            <a:r>
              <a:rPr lang="en-US" dirty="0"/>
              <a:t> Loop Biology</a:t>
            </a:r>
            <a:br>
              <a:rPr lang="en-US" dirty="0"/>
            </a:br>
            <a:r>
              <a:rPr lang="en-US" sz="2800" dirty="0"/>
              <a:t>(Sherman &amp; </a:t>
            </a:r>
            <a:r>
              <a:rPr lang="en-US" sz="2800" dirty="0" err="1"/>
              <a:t>Guillery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5" name="TextBox 4"/>
          <p:cNvSpPr txBox="1"/>
          <p:nvPr/>
        </p:nvSpPr>
        <p:spPr>
          <a:xfrm>
            <a:off x="2560896" y="43910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</a:t>
            </a:r>
          </a:p>
          <a:p>
            <a:r>
              <a:rPr lang="en-US" dirty="0"/>
              <a:t>Driver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3162" y="2910433"/>
            <a:ext cx="533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5IB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4872" y="46196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</a:t>
            </a:r>
          </a:p>
          <a:p>
            <a:r>
              <a:rPr lang="en-US" dirty="0"/>
              <a:t>FB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8A1237-35A9-2248-81DD-C1FFE53E9694}"/>
              </a:ext>
            </a:extLst>
          </p:cNvPr>
          <p:cNvSpPr/>
          <p:nvPr/>
        </p:nvSpPr>
        <p:spPr bwMode="auto">
          <a:xfrm>
            <a:off x="2371725" y="4162425"/>
            <a:ext cx="1295400" cy="1143000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EF2F-2256-B140-AB69-B107FCFEBF57}"/>
              </a:ext>
            </a:extLst>
          </p:cNvPr>
          <p:cNvSpPr txBox="1"/>
          <p:nvPr/>
        </p:nvSpPr>
        <p:spPr>
          <a:xfrm>
            <a:off x="1183739" y="6294192"/>
            <a:ext cx="2375971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“What happens”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C79B69-F441-4749-8786-918C78D39326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 bwMode="auto">
          <a:xfrm flipV="1">
            <a:off x="2371725" y="5305425"/>
            <a:ext cx="647700" cy="988767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B02C397-89F7-DF4D-9B45-2FEECFFF25DF}"/>
              </a:ext>
            </a:extLst>
          </p:cNvPr>
          <p:cNvSpPr/>
          <p:nvPr/>
        </p:nvSpPr>
        <p:spPr bwMode="auto">
          <a:xfrm>
            <a:off x="4352924" y="4314825"/>
            <a:ext cx="1295400" cy="1143000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A9FCF2-539D-3E43-BC93-11A75E3560BE}"/>
              </a:ext>
            </a:extLst>
          </p:cNvPr>
          <p:cNvCxnSpPr>
            <a:cxnSpLocks/>
          </p:cNvCxnSpPr>
          <p:nvPr/>
        </p:nvCxnSpPr>
        <p:spPr bwMode="auto">
          <a:xfrm flipV="1">
            <a:off x="4276725" y="5365716"/>
            <a:ext cx="450283" cy="928476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54A978-8205-7E43-B442-7A5F2426C920}"/>
              </a:ext>
            </a:extLst>
          </p:cNvPr>
          <p:cNvSpPr txBox="1"/>
          <p:nvPr/>
        </p:nvSpPr>
        <p:spPr>
          <a:xfrm>
            <a:off x="3887707" y="6283632"/>
            <a:ext cx="1555234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394534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7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Pulvinar</a:t>
            </a:r>
            <a:r>
              <a:rPr lang="en-US" dirty="0"/>
              <a:t> = Projection Screen</a:t>
            </a:r>
            <a:br>
              <a:rPr lang="en-US" dirty="0"/>
            </a:br>
            <a:r>
              <a:rPr lang="en-US" sz="2800" dirty="0"/>
              <a:t>(c.f. Mumford, 1991 “blackboard”)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14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Pulvinar</a:t>
            </a:r>
            <a:r>
              <a:rPr lang="en-US" sz="2000" dirty="0"/>
              <a:t> receives connections from all over visual cortex</a:t>
            </a:r>
          </a:p>
          <a:p>
            <a:endParaRPr lang="en-US" sz="2000" dirty="0"/>
          </a:p>
          <a:p>
            <a:r>
              <a:rPr lang="en-US" sz="2000" dirty="0"/>
              <a:t>and projects back out to these same areas</a:t>
            </a:r>
          </a:p>
          <a:p>
            <a:endParaRPr lang="en-US" sz="2000" dirty="0"/>
          </a:p>
          <a:p>
            <a:r>
              <a:rPr lang="en-US" sz="2000" dirty="0"/>
              <a:t>Two inputs:</a:t>
            </a:r>
          </a:p>
          <a:p>
            <a:endParaRPr lang="en-US" sz="2000" dirty="0"/>
          </a:p>
          <a:p>
            <a:r>
              <a:rPr lang="en-US" sz="2000" dirty="0"/>
              <a:t>1. Few strong feedforward:</a:t>
            </a:r>
          </a:p>
          <a:p>
            <a:r>
              <a:rPr lang="en-US" sz="2000" i="1" dirty="0"/>
              <a:t>“what happens”</a:t>
            </a:r>
          </a:p>
          <a:p>
            <a:endParaRPr lang="en-US" sz="2000" dirty="0"/>
          </a:p>
          <a:p>
            <a:r>
              <a:rPr lang="en-US" sz="2000" dirty="0"/>
              <a:t>2. Many weaker feedback:</a:t>
            </a:r>
          </a:p>
          <a:p>
            <a:r>
              <a:rPr lang="en-US" sz="2000" i="1" dirty="0"/>
              <a:t>prediction</a:t>
            </a:r>
            <a:r>
              <a:rPr lang="en-US" sz="2000" dirty="0"/>
              <a:t>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7525" y="2486025"/>
            <a:ext cx="2057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Pulvinar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2060026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9610</TotalTime>
  <Words>884</Words>
  <Application>Microsoft Macintosh PowerPoint</Application>
  <PresentationFormat>Custom</PresentationFormat>
  <Paragraphs>135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Symbol</vt:lpstr>
      <vt:lpstr>Times New Roman</vt:lpstr>
      <vt:lpstr>Wingdings</vt:lpstr>
      <vt:lpstr>ror_std_emerbrain</vt:lpstr>
      <vt:lpstr>Predictive Error-Driven Learning in the Brain</vt:lpstr>
      <vt:lpstr>Major Points</vt:lpstr>
      <vt:lpstr>Neuroscience: Hebbian</vt:lpstr>
      <vt:lpstr>Hebbian is too Dumb!</vt:lpstr>
      <vt:lpstr>PowerPoint Presentation</vt:lpstr>
      <vt:lpstr>The Predictive Bootstrap (Elman 1990; Elman, Bates, et al. 1996)</vt:lpstr>
      <vt:lpstr>“Standard” approach (Friston et al)</vt:lpstr>
      <vt:lpstr>Thalamocortical Loop Biology (Sherman &amp; Guillery, 2006)</vt:lpstr>
      <vt:lpstr>The Pulvinar = Projection Screen (c.f. Mumford, 1991 “blackboard”)</vt:lpstr>
      <vt:lpstr>Deep Predictive Learning</vt:lpstr>
      <vt:lpstr>Temporal Difference Error</vt:lpstr>
      <vt:lpstr>PowerPoint Presentation</vt:lpstr>
      <vt:lpstr>Model vs. Monkeys: Categories Emerge in Higher Layers</vt:lpstr>
      <vt:lpstr>Categories not in V1; Emerge in IT Obj Rec Pathway</vt:lpstr>
      <vt:lpstr>PowerPoint Presentation</vt:lpstr>
      <vt:lpstr>Model vs. Humans</vt:lpstr>
      <vt:lpstr>PowerPoint Presentation</vt:lpstr>
      <vt:lpstr>Predictive Remapping</vt:lpstr>
      <vt:lpstr>Key Biological Data</vt:lpstr>
      <vt:lpstr>Conclusions</vt:lpstr>
      <vt:lpstr>Key Diffs From Friston / Bayes</vt:lpstr>
      <vt:lpstr>Thanks To</vt:lpstr>
      <vt:lpstr>Synaptic Plasticity: XCAL Model (reduction of Urakubo et al, 2008 STDP model)</vt:lpstr>
      <vt:lpstr>Floating Threshold = Medium Term Synaptic Activity (Error-Driven)</vt:lpstr>
      <vt:lpstr>Evidence of Dynamic Thresholds (Lim, McKee, Woloszyn et al., 2015)</vt:lpstr>
      <vt:lpstr>Deep Attentional Dynamics (Reynolds &amp; Heeger, 2009; Grossberg, 1999)</vt:lpstr>
      <vt:lpstr>DeepLeabra Attentional Dynamics</vt:lpstr>
      <vt:lpstr>Attentional Dynamics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146</cp:revision>
  <dcterms:created xsi:type="dcterms:W3CDTF">2009-03-18T06:10:11Z</dcterms:created>
  <dcterms:modified xsi:type="dcterms:W3CDTF">2020-08-05T22:28:32Z</dcterms:modified>
</cp:coreProperties>
</file>